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256" r:id="rId2"/>
    <p:sldId id="270" r:id="rId3"/>
    <p:sldId id="271" r:id="rId4"/>
    <p:sldId id="279" r:id="rId5"/>
    <p:sldId id="259" r:id="rId6"/>
    <p:sldId id="260" r:id="rId7"/>
    <p:sldId id="278" r:id="rId8"/>
    <p:sldId id="262" r:id="rId9"/>
    <p:sldId id="263" r:id="rId10"/>
    <p:sldId id="264" r:id="rId11"/>
    <p:sldId id="265" r:id="rId12"/>
    <p:sldId id="266" r:id="rId13"/>
    <p:sldId id="267" r:id="rId14"/>
    <p:sldId id="273" r:id="rId15"/>
    <p:sldId id="269" r:id="rId16"/>
    <p:sldId id="275" r:id="rId17"/>
    <p:sldId id="276" r:id="rId18"/>
    <p:sldId id="280" r:id="rId19"/>
    <p:sldId id="281"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636"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72"/>
    </p:cViewPr>
  </p:sorterViewPr>
  <p:notesViewPr>
    <p:cSldViewPr>
      <p:cViewPr>
        <p:scale>
          <a:sx n="66" d="100"/>
          <a:sy n="66" d="100"/>
        </p:scale>
        <p:origin x="-1608" y="6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1DD116-E22B-4258-A855-2167226B4166}" type="datetimeFigureOut">
              <a:rPr lang="en-US" smtClean="0"/>
              <a:pPr/>
              <a:t>2/20/2011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B2EB12-646C-47C4-89A4-CBA47EA4995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train-the-trainer program developed by Randy Dougherty, one of the co-conveners of WG 21, which was reviewed and includes input by other members of WG21.  This presentation addresses the changes related to </a:t>
            </a:r>
            <a:r>
              <a:rPr lang="en-US" dirty="0" smtClean="0"/>
              <a:t>competence </a:t>
            </a:r>
            <a:r>
              <a:rPr lang="en-US" dirty="0" smtClean="0"/>
              <a:t>Another presentation addresses the changes related to </a:t>
            </a:r>
            <a:r>
              <a:rPr lang="en-US" dirty="0" smtClean="0"/>
              <a:t>the audit process  </a:t>
            </a:r>
            <a:r>
              <a:rPr lang="en-US" dirty="0" smtClean="0"/>
              <a:t>This presentation does not address all of requirements in ISO/IEC 17021; just the changes. What is shown in yellow is existing wording from ISO/IEC 17021:2006, with what is shown in white as new wording.</a:t>
            </a:r>
          </a:p>
          <a:p>
            <a:endParaRPr lang="en-US" dirty="0"/>
          </a:p>
        </p:txBody>
      </p:sp>
      <p:sp>
        <p:nvSpPr>
          <p:cNvPr id="4" name="Slide Number Placeholder 3"/>
          <p:cNvSpPr>
            <a:spLocks noGrp="1"/>
          </p:cNvSpPr>
          <p:nvPr>
            <p:ph type="sldNum" sz="quarter" idx="10"/>
          </p:nvPr>
        </p:nvSpPr>
        <p:spPr/>
        <p:txBody>
          <a:bodyPr/>
          <a:lstStyle/>
          <a:p>
            <a:fld id="{A5B2EB12-646C-47C4-89A4-CBA47EA4995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AFD610D1-F58F-4EAB-9069-A8CFB970E219}" type="slidenum">
              <a:rPr lang="en-US" smtClean="0"/>
              <a:pPr/>
              <a:t>10</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dirty="0" smtClean="0"/>
              <a:t>Note that this is not related to the organization’s products or services.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6B1FE9F7-3F7A-4C82-85CF-7983EC0E5E24}" type="slidenum">
              <a:rPr lang="en-US" smtClean="0"/>
              <a:pPr/>
              <a:t>11</a:t>
            </a:fld>
            <a:endParaRPr 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r>
              <a:rPr lang="en-US" dirty="0" smtClean="0"/>
              <a:t>Note that this is not related to the organization’s products or services.</a:t>
            </a:r>
          </a:p>
          <a:p>
            <a:pPr eaLnBrk="1" hangingPunct="1"/>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B9DC175E-FE51-4C79-8588-0A57756A988A}" type="slidenum">
              <a:rPr lang="en-US" smtClean="0"/>
              <a:pPr/>
              <a:t>12</a:t>
            </a:fld>
            <a:endParaRPr lang="en-US"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r>
              <a:rPr lang="en-US" dirty="0" smtClean="0"/>
              <a:t>This is the second  new requirement added to section 7, and requires the CB to evaluate its personnel applying the criteria that is the output of the first new requirement, 7.1.2.</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67816AE8-54A6-42AE-866B-83ECDF9B09B0}" type="slidenum">
              <a:rPr lang="en-US" smtClean="0"/>
              <a:pPr/>
              <a:t>13</a:t>
            </a:fld>
            <a:endParaRPr 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dirty="0" smtClean="0"/>
              <a:t>An earlier draft  required the CB to validate  the effectiveness of its evaluation processes.  The final wording softens this a bit, but still requires a CB to demonstrate that its evaluation processes are effective.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67816AE8-54A6-42AE-866B-83ECDF9B09B0}" type="slidenum">
              <a:rPr lang="en-US" smtClean="0"/>
              <a:pPr/>
              <a:t>14</a:t>
            </a:fld>
            <a:endParaRPr 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dirty="0" smtClean="0"/>
              <a:t>The informative annex is just that, informative not normative.  So a CB may or may not use any of the methods in Annex B.  The annex also provides useful information on the strengths and weaknesses of each of the methods.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F3B28F0E-E547-4F38-B04A-897B584D9F81}" type="slidenum">
              <a:rPr lang="en-US" smtClean="0"/>
              <a:pPr/>
              <a:t>15</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US" i="1" smtClean="0"/>
              <a:t>Changed to eliminate personnel attributes as a requirement consistent with the revised definition of competence</a:t>
            </a:r>
          </a:p>
          <a:p>
            <a:pPr eaLnBrk="1" hangingPunct="1"/>
            <a:r>
              <a:rPr lang="en-US" i="1" smtClean="0"/>
              <a:t>Annex D is an informative annex </a:t>
            </a:r>
          </a:p>
          <a:p>
            <a:pPr eaLnBrk="1" hangingPunct="1"/>
            <a:r>
              <a:rPr lang="en-US" i="1" smtClean="0"/>
              <a:t>M y personal belief, which is shared by some members of WG21, that CBs will not ignore personal attributes  or desired personal behaviors and that these will still remain the major reason for an auditor being fired, as this is a business imperative for any CB</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F3B28F0E-E547-4F38-B04A-897B584D9F81}" type="slidenum">
              <a:rPr lang="en-US" smtClean="0"/>
              <a:pPr/>
              <a:t>16</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US" i="1" dirty="0" smtClean="0"/>
              <a:t>These desired personal behaviors will look familiar to most CBs as most of these are what was in ISO 19011:2002 as personal attributes.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F3B28F0E-E547-4F38-B04A-897B584D9F81}" type="slidenum">
              <a:rPr lang="en-US" smtClean="0"/>
              <a:pPr/>
              <a:t>17</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r>
              <a:rPr lang="en-US" i="1" dirty="0" smtClean="0"/>
              <a:t>WG 21 did identify a few new desired personal behaviors, such as  professional, morally courageous, and organized.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F3B28F0E-E547-4F38-B04A-897B584D9F81}" type="slidenum">
              <a:rPr lang="en-US" smtClean="0"/>
              <a:pPr/>
              <a:t>18</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US" i="1" dirty="0" smtClean="0"/>
              <a:t>This  is one example of where WG21 deleted a reference to ISO 19011 without adding </a:t>
            </a:r>
            <a:r>
              <a:rPr lang="en-US" i="1" dirty="0" err="1" smtClean="0"/>
              <a:t>newrequirements</a:t>
            </a:r>
            <a:r>
              <a:rPr lang="en-US" i="1" dirty="0" smtClean="0"/>
              <a: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F3B28F0E-E547-4F38-B04A-897B584D9F81}" type="slidenum">
              <a:rPr lang="en-US" smtClean="0"/>
              <a:pPr/>
              <a:t>19</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US" i="1" dirty="0" smtClean="0"/>
              <a:t>The only change is to </a:t>
            </a:r>
            <a:r>
              <a:rPr lang="en-US" i="1" smtClean="0"/>
              <a:t>delete reference to ISO 19011.</a:t>
            </a:r>
            <a:endParaRPr lang="en-US" i="1"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74A89628-3963-4981-9F16-D90AAF478FA0}" type="slidenum">
              <a:rPr lang="en-US" smtClean="0"/>
              <a:pPr/>
              <a:t>2</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r>
              <a:rPr lang="en-US" i="1" smtClean="0"/>
              <a:t>What is different?  We eliminated the word ‘demonstrated’.  Why?  Including the word ‘demonstrated’ turns the statement into a qualification rather than a statement of an inherent characteristic.  Logic is from a comment by Sweden that we considered persuasive.  </a:t>
            </a:r>
          </a:p>
          <a:p>
            <a:pPr eaLnBrk="1" hangingPunct="1"/>
            <a:r>
              <a:rPr lang="en-US" i="1" smtClean="0"/>
              <a:t>Later sections of the standard, requirements sections not the principles or definitions, require that competence be demonstrated.  So the concept of demonstrating competence is not lost.</a:t>
            </a:r>
          </a:p>
          <a:p>
            <a:pPr eaLnBrk="1" hangingPunct="1"/>
            <a:endParaRPr lang="en-US" i="1" smtClean="0"/>
          </a:p>
          <a:p>
            <a:pPr eaLnBrk="1" hangingPunct="1"/>
            <a:r>
              <a:rPr lang="en-US" i="1" smtClean="0"/>
              <a:t>ISO 9000:2005 defines competence as the “demonstrated ability to apply knowledge and skills”</a:t>
            </a:r>
          </a:p>
          <a:p>
            <a:pPr eaLnBrk="1" hangingPunct="1"/>
            <a:endParaRPr lang="en-US" i="1" smtClean="0"/>
          </a:p>
          <a:p>
            <a:pPr eaLnBrk="1" hangingPunct="1"/>
            <a:r>
              <a:rPr lang="en-US" i="1" smtClean="0"/>
              <a:t>ISO 19011 defines competence as “demonstrated personal attributes and demonstrated ability to apply knowledge and skills”  Note however that the definition in 19011 is still being debated</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D0E6F1B2-2738-431A-9124-3A83F3B967EB}" type="slidenum">
              <a:rPr lang="en-US" smtClean="0"/>
              <a:pPr/>
              <a:t>3</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en-US" i="1" smtClean="0"/>
              <a:t>When we wrote ISO/IEC 17021:20XX we intentionally avoided the term ‘scope’ to prevent any misunderstanding with the 39 IAF scopes.  The word we agreed upon was ‘technical area’ and as used in 7.1 for competence, a CB “shall determine the competence required for each technical area (as relevant for the specific certification scheme), and for each function in the certification activity”.  However, in CBs applying 17021 and ABs assessing CBs this is a point of contention…what is meant by technical area. </a:t>
            </a:r>
          </a:p>
          <a:p>
            <a:pPr eaLnBrk="1" hangingPunct="1"/>
            <a:r>
              <a:rPr lang="en-US" i="1" smtClean="0"/>
              <a:t>In writing part 2 we included some notes in section 7 trying to explain how the phrase is used relative to QMS, EMS etc.</a:t>
            </a:r>
          </a:p>
          <a:p>
            <a:pPr eaLnBrk="1" hangingPunct="1"/>
            <a:r>
              <a:rPr lang="en-US" i="1" smtClean="0"/>
              <a:t>But later on we decided to try to define it.  While there were some comments on the DIS challenging the definition, there were no suggested interventions for improving it.  So it stays as is.  But I think when read in context, as in some of the notes added to 7.1.2, I think the concept is understandable.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D0E6F1B2-2738-431A-9124-3A83F3B967EB}" type="slidenum">
              <a:rPr lang="en-US" smtClean="0"/>
              <a:pPr/>
              <a:t>4</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en-US" i="1" dirty="0" smtClean="0"/>
              <a:t>When we revised the definition of competence, we had to edit this principle  which had included the definition from ISO 9000:2000.</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AB9D56DC-8831-4957-BA95-8CCC0DB65E66}" type="slidenum">
              <a:rPr lang="en-US" smtClean="0"/>
              <a:pPr/>
              <a:t>5</a:t>
            </a:fld>
            <a:endParaRPr lang="en-U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r>
              <a:rPr lang="en-US" dirty="0" smtClean="0"/>
              <a:t>This is the first new requirement added to section 7.  This is a requirement to determine competence criteria for each function in the certification process.  So it is not just for auditors.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180B79B4-741E-4D3A-B7E0-64B2EC444BE1}" type="slidenum">
              <a:rPr lang="en-US" smtClean="0"/>
              <a:pPr/>
              <a:t>6</a:t>
            </a:fld>
            <a:endParaRPr 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n-US" dirty="0" smtClean="0"/>
              <a:t>The output of the process is competence criteria, for auditors but also for other personnel  functions involved in certification processes.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view shows part of the Normative Annex A. X means the certification body shall define the criteria and depth of knowledge and skills. X+ indicates a need for deeper knowledge and skills.</a:t>
            </a:r>
          </a:p>
          <a:p>
            <a:r>
              <a:rPr lang="en-US" dirty="0" smtClean="0"/>
              <a:t>Competence criteria also means determining what is considered to be  passing or failing, or said another way, what is satisfactory competence and what is not.  However, such a determination is related to the evaluation methods.</a:t>
            </a:r>
          </a:p>
          <a:p>
            <a:r>
              <a:rPr lang="en-US" dirty="0" smtClean="0"/>
              <a:t>So the CB will have determine how is will evaluate competence along with the process of determining competence criteria. </a:t>
            </a:r>
            <a:endParaRPr lang="en-US" dirty="0"/>
          </a:p>
        </p:txBody>
      </p:sp>
      <p:sp>
        <p:nvSpPr>
          <p:cNvPr id="4" name="Slide Number Placeholder 3"/>
          <p:cNvSpPr>
            <a:spLocks noGrp="1"/>
          </p:cNvSpPr>
          <p:nvPr>
            <p:ph type="sldNum" sz="quarter" idx="10"/>
          </p:nvPr>
        </p:nvSpPr>
        <p:spPr/>
        <p:txBody>
          <a:bodyPr/>
          <a:lstStyle/>
          <a:p>
            <a:fld id="{A5B2EB12-646C-47C4-89A4-CBA47EA4995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AFA0A819-691D-48AB-9702-73635D78D476}" type="slidenum">
              <a:rPr lang="en-US" smtClean="0"/>
              <a:pPr/>
              <a:t>8</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r>
              <a:rPr lang="en-US" dirty="0" smtClean="0"/>
              <a:t>Note the focus on the processes for making the products or delivering the services provided by the organization.</a:t>
            </a:r>
          </a:p>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9D4FD30B-62FB-4B29-980C-D264A935478E}" type="slidenum">
              <a:rPr lang="en-US" smtClean="0"/>
              <a:pPr/>
              <a:t>9</a:t>
            </a:fld>
            <a:endParaRPr 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r>
              <a:rPr lang="en-US" dirty="0" smtClean="0"/>
              <a:t>Note the focus on environmental aspects that result from the processes for making the products or delivering the services provided by the organization.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9F48F668-6079-4B5F-92DB-967A1BEA66C1}" type="datetimeFigureOut">
              <a:rPr lang="en-US" smtClean="0"/>
              <a:pPr/>
              <a:t>2/20/2011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7791C4F-09D3-4A55-B9A0-B61042419BD0}"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48F668-6079-4B5F-92DB-967A1BEA66C1}" type="datetimeFigureOut">
              <a:rPr lang="en-US" smtClean="0"/>
              <a:pPr/>
              <a:t>2/20/2011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1C4F-09D3-4A55-B9A0-B61042419B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48F668-6079-4B5F-92DB-967A1BEA66C1}" type="datetimeFigureOut">
              <a:rPr lang="en-US" smtClean="0"/>
              <a:pPr/>
              <a:t>2/20/2011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1C4F-09D3-4A55-B9A0-B61042419B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48F668-6079-4B5F-92DB-967A1BEA66C1}" type="datetimeFigureOut">
              <a:rPr lang="en-US" smtClean="0"/>
              <a:pPr/>
              <a:t>2/20/2011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1C4F-09D3-4A55-B9A0-B61042419BD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F48F668-6079-4B5F-92DB-967A1BEA66C1}" type="datetimeFigureOut">
              <a:rPr lang="en-US" smtClean="0"/>
              <a:pPr/>
              <a:t>2/20/2011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7791C4F-09D3-4A55-B9A0-B61042419BD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F48F668-6079-4B5F-92DB-967A1BEA66C1}" type="datetimeFigureOut">
              <a:rPr lang="en-US" smtClean="0"/>
              <a:pPr/>
              <a:t>2/20/2011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1C4F-09D3-4A55-B9A0-B61042419BD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F48F668-6079-4B5F-92DB-967A1BEA66C1}" type="datetimeFigureOut">
              <a:rPr lang="en-US" smtClean="0"/>
              <a:pPr/>
              <a:t>2/20/2011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791C4F-09D3-4A55-B9A0-B61042419BD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F48F668-6079-4B5F-92DB-967A1BEA66C1}" type="datetimeFigureOut">
              <a:rPr lang="en-US" smtClean="0"/>
              <a:pPr/>
              <a:t>2/20/2011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791C4F-09D3-4A55-B9A0-B61042419B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48F668-6079-4B5F-92DB-967A1BEA66C1}" type="datetimeFigureOut">
              <a:rPr lang="en-US" smtClean="0"/>
              <a:pPr/>
              <a:t>2/20/2011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791C4F-09D3-4A55-B9A0-B61042419B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F48F668-6079-4B5F-92DB-967A1BEA66C1}" type="datetimeFigureOut">
              <a:rPr lang="en-US" smtClean="0"/>
              <a:pPr/>
              <a:t>2/20/2011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1C4F-09D3-4A55-B9A0-B61042419BD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F48F668-6079-4B5F-92DB-967A1BEA66C1}" type="datetimeFigureOut">
              <a:rPr lang="en-US" smtClean="0"/>
              <a:pPr/>
              <a:t>2/20/2011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1C4F-09D3-4A55-B9A0-B61042419BD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F48F668-6079-4B5F-92DB-967A1BEA66C1}" type="datetimeFigureOut">
              <a:rPr lang="en-US" smtClean="0"/>
              <a:pPr/>
              <a:t>2/20/2011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7791C4F-09D3-4A55-B9A0-B61042419BD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rial Black" pitchFamily="34" charset="0"/>
              </a:rPr>
              <a:t>ISO/IEC 17021:2011</a:t>
            </a:r>
            <a:br>
              <a:rPr lang="en-US" dirty="0" smtClean="0">
                <a:latin typeface="Arial Black" pitchFamily="34" charset="0"/>
              </a:rPr>
            </a:br>
            <a:r>
              <a:rPr lang="en-US" dirty="0" smtClean="0">
                <a:latin typeface="Arial Black" pitchFamily="34" charset="0"/>
              </a:rPr>
              <a:t>Competence</a:t>
            </a:r>
            <a:endParaRPr lang="en-US" dirty="0">
              <a:latin typeface="Arial Black" pitchFamily="34" charset="0"/>
            </a:endParaRPr>
          </a:p>
        </p:txBody>
      </p:sp>
      <p:sp>
        <p:nvSpPr>
          <p:cNvPr id="3" name="Subtitle 2"/>
          <p:cNvSpPr>
            <a:spLocks noGrp="1"/>
          </p:cNvSpPr>
          <p:nvPr>
            <p:ph type="subTitle" idx="1"/>
          </p:nvPr>
        </p:nvSpPr>
        <p:spPr>
          <a:xfrm>
            <a:off x="1447800" y="3276600"/>
            <a:ext cx="6400800" cy="1752600"/>
          </a:xfrm>
        </p:spPr>
        <p:txBody>
          <a:bodyPr>
            <a:normAutofit fontScale="92500" lnSpcReduction="20000"/>
          </a:bodyPr>
          <a:lstStyle/>
          <a:p>
            <a:endParaRPr lang="en-US" dirty="0" smtClean="0">
              <a:latin typeface="Arial Black" pitchFamily="34" charset="0"/>
            </a:endParaRPr>
          </a:p>
          <a:p>
            <a:r>
              <a:rPr lang="en-US" dirty="0" smtClean="0">
                <a:latin typeface="Arial Black" pitchFamily="34" charset="0"/>
              </a:rPr>
              <a:t>Presented to &lt;name&gt;</a:t>
            </a:r>
          </a:p>
          <a:p>
            <a:r>
              <a:rPr lang="en-US" dirty="0" smtClean="0">
                <a:latin typeface="Arial Black" pitchFamily="34" charset="0"/>
              </a:rPr>
              <a:t>By &lt;name&gt;</a:t>
            </a:r>
          </a:p>
          <a:p>
            <a:r>
              <a:rPr lang="en-US" dirty="0" smtClean="0">
                <a:latin typeface="Arial Black" pitchFamily="34" charset="0"/>
              </a:rPr>
              <a:t>&lt;date&gt;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2ABE3973-EEC2-44A2-A4A3-A49252ACC2B8}" type="slidenum">
              <a:rPr lang="en-US" smtClean="0"/>
              <a:pPr/>
              <a:t>10</a:t>
            </a:fld>
            <a:endParaRPr lang="en-US" smtClean="0"/>
          </a:p>
        </p:txBody>
      </p:sp>
      <p:sp>
        <p:nvSpPr>
          <p:cNvPr id="5325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11268" name="Rectangle 3"/>
          <p:cNvSpPr>
            <a:spLocks noGrp="1" noChangeArrowheads="1"/>
          </p:cNvSpPr>
          <p:nvPr>
            <p:ph type="body" idx="1"/>
          </p:nvPr>
        </p:nvSpPr>
        <p:spPr/>
        <p:txBody>
          <a:bodyPr/>
          <a:lstStyle/>
          <a:p>
            <a:pPr eaLnBrk="1" hangingPunct="1">
              <a:buFont typeface="Wingdings" pitchFamily="2" charset="2"/>
              <a:buNone/>
            </a:pPr>
            <a:r>
              <a:rPr lang="en-US" dirty="0" smtClean="0">
                <a:latin typeface="Arial Black" pitchFamily="34" charset="0"/>
              </a:rPr>
              <a:t>7.1.2 Determination of competence criteria</a:t>
            </a:r>
          </a:p>
          <a:p>
            <a:pPr lvl="1" eaLnBrk="1" hangingPunct="1"/>
            <a:r>
              <a:rPr lang="en-US" dirty="0" smtClean="0">
                <a:latin typeface="Arial Black" pitchFamily="34" charset="0"/>
              </a:rPr>
              <a:t>Note elaborates on ‘technical area’ as applied to an SCMS</a:t>
            </a:r>
          </a:p>
          <a:p>
            <a:pPr lvl="2" eaLnBrk="1" hangingPunct="1"/>
            <a:r>
              <a:rPr lang="en-US" dirty="0" smtClean="0">
                <a:latin typeface="Arial Black" pitchFamily="34" charset="0"/>
              </a:rPr>
              <a:t>Related to processes in the context of security risks of supplies such as transportation, storage and information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B4348573-4569-4CEB-9F47-862854DF30D0}" type="slidenum">
              <a:rPr lang="en-US" smtClean="0"/>
              <a:pPr/>
              <a:t>11</a:t>
            </a:fld>
            <a:endParaRPr lang="en-US" smtClean="0"/>
          </a:p>
        </p:txBody>
      </p:sp>
      <p:sp>
        <p:nvSpPr>
          <p:cNvPr id="5325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12292" name="Rectangle 3"/>
          <p:cNvSpPr>
            <a:spLocks noGrp="1" noChangeArrowheads="1"/>
          </p:cNvSpPr>
          <p:nvPr>
            <p:ph type="body" idx="1"/>
          </p:nvPr>
        </p:nvSpPr>
        <p:spPr/>
        <p:txBody>
          <a:bodyPr/>
          <a:lstStyle/>
          <a:p>
            <a:pPr eaLnBrk="1" hangingPunct="1">
              <a:buFont typeface="Wingdings" pitchFamily="2" charset="2"/>
              <a:buNone/>
            </a:pPr>
            <a:r>
              <a:rPr lang="en-US" dirty="0" smtClean="0">
                <a:latin typeface="Arial Black" pitchFamily="34" charset="0"/>
              </a:rPr>
              <a:t>7.1.2 Determination of competence criteria</a:t>
            </a:r>
          </a:p>
          <a:p>
            <a:pPr lvl="1" eaLnBrk="1" hangingPunct="1"/>
            <a:r>
              <a:rPr lang="en-US" dirty="0" smtClean="0">
                <a:latin typeface="Arial Black" pitchFamily="34" charset="0"/>
              </a:rPr>
              <a:t>Note elaborates on ‘technical area’ as applied to an ISMS</a:t>
            </a:r>
          </a:p>
          <a:p>
            <a:pPr lvl="2" eaLnBrk="1" hangingPunct="1"/>
            <a:r>
              <a:rPr lang="en-US" dirty="0" smtClean="0">
                <a:latin typeface="Arial Black" pitchFamily="34" charset="0"/>
              </a:rPr>
              <a:t>Related to categories of information security technologies and practices and selection of adequate security controls that protect information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p:spPr>
        <p:txBody>
          <a:bodyPr/>
          <a:lstStyle/>
          <a:p>
            <a:fld id="{096A60DB-047A-433E-9764-FD3CE8FBCD93}" type="slidenum">
              <a:rPr lang="en-US" smtClean="0"/>
              <a:pPr/>
              <a:t>12</a:t>
            </a:fld>
            <a:endParaRPr lang="en-US" smtClean="0"/>
          </a:p>
        </p:txBody>
      </p:sp>
      <p:sp>
        <p:nvSpPr>
          <p:cNvPr id="5325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13316" name="Rectangle 3"/>
          <p:cNvSpPr>
            <a:spLocks noGrp="1" noChangeArrowheads="1"/>
          </p:cNvSpPr>
          <p:nvPr>
            <p:ph type="body" idx="1"/>
          </p:nvPr>
        </p:nvSpPr>
        <p:spPr/>
        <p:txBody>
          <a:bodyPr/>
          <a:lstStyle/>
          <a:p>
            <a:pPr eaLnBrk="1" hangingPunct="1">
              <a:buFont typeface="Wingdings" pitchFamily="2" charset="2"/>
              <a:buNone/>
            </a:pPr>
            <a:r>
              <a:rPr lang="en-US" dirty="0" smtClean="0">
                <a:latin typeface="Arial Black" pitchFamily="34" charset="0"/>
              </a:rPr>
              <a:t>7.1.3 Evaluation processes</a:t>
            </a:r>
          </a:p>
          <a:p>
            <a:pPr lvl="1" eaLnBrk="1" hangingPunct="1"/>
            <a:r>
              <a:rPr lang="en-US" dirty="0" smtClean="0">
                <a:latin typeface="Arial Black" pitchFamily="34" charset="0"/>
              </a:rPr>
              <a:t>CB shall have documented processes for initial competence evaluation and on-going monitoring of competence and performance</a:t>
            </a:r>
          </a:p>
          <a:p>
            <a:pPr lvl="1" eaLnBrk="1" hangingPunct="1"/>
            <a:r>
              <a:rPr lang="en-US" dirty="0" smtClean="0">
                <a:latin typeface="Arial Black" pitchFamily="34" charset="0"/>
              </a:rPr>
              <a:t>All personnel-audits and certification</a:t>
            </a:r>
          </a:p>
          <a:p>
            <a:pPr lvl="1" eaLnBrk="1" hangingPunct="1"/>
            <a:r>
              <a:rPr lang="en-US" dirty="0" smtClean="0">
                <a:latin typeface="Arial Black" pitchFamily="34" charset="0"/>
              </a:rPr>
              <a:t>Applying the determined competence criteria</a:t>
            </a:r>
          </a:p>
          <a:p>
            <a:pPr eaLnBrk="1" hangingPunct="1">
              <a:buFont typeface="Wingdings" pitchFamily="2" charset="2"/>
              <a:buNone/>
            </a:pP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p:spPr>
        <p:txBody>
          <a:bodyPr/>
          <a:lstStyle/>
          <a:p>
            <a:fld id="{3294892F-95C8-4C2B-9A27-3604D57E2915}" type="slidenum">
              <a:rPr lang="en-US" smtClean="0"/>
              <a:pPr/>
              <a:t>13</a:t>
            </a:fld>
            <a:endParaRPr lang="en-US" smtClean="0"/>
          </a:p>
        </p:txBody>
      </p:sp>
      <p:sp>
        <p:nvSpPr>
          <p:cNvPr id="5325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14340" name="Rectangle 3"/>
          <p:cNvSpPr>
            <a:spLocks noGrp="1" noChangeArrowheads="1"/>
          </p:cNvSpPr>
          <p:nvPr>
            <p:ph type="body" idx="1"/>
          </p:nvPr>
        </p:nvSpPr>
        <p:spPr/>
        <p:txBody>
          <a:bodyPr>
            <a:normAutofit lnSpcReduction="10000"/>
          </a:bodyPr>
          <a:lstStyle/>
          <a:p>
            <a:pPr eaLnBrk="1" hangingPunct="1">
              <a:buFont typeface="Wingdings" pitchFamily="2" charset="2"/>
              <a:buNone/>
            </a:pPr>
            <a:r>
              <a:rPr lang="en-US" dirty="0" smtClean="0">
                <a:latin typeface="Arial Black" pitchFamily="34" charset="0"/>
              </a:rPr>
              <a:t>7.1.3 Evaluation processes</a:t>
            </a:r>
          </a:p>
          <a:p>
            <a:pPr lvl="1" eaLnBrk="1" hangingPunct="1"/>
            <a:r>
              <a:rPr lang="en-US" dirty="0" smtClean="0">
                <a:latin typeface="Arial Black" pitchFamily="34" charset="0"/>
              </a:rPr>
              <a:t>CB shall demonstrate that its evaluation methods are effective</a:t>
            </a:r>
          </a:p>
          <a:p>
            <a:pPr lvl="1" eaLnBrk="1" hangingPunct="1"/>
            <a:r>
              <a:rPr lang="en-US" dirty="0" smtClean="0">
                <a:latin typeface="Arial Black" pitchFamily="34" charset="0"/>
              </a:rPr>
              <a:t>Output shall be to identify personnel who have demonstrated the level of competence required</a:t>
            </a:r>
          </a:p>
          <a:p>
            <a:pPr lvl="1" eaLnBrk="1" hangingPunct="1"/>
            <a:r>
              <a:rPr lang="en-US" dirty="0" smtClean="0">
                <a:latin typeface="Arial Black" pitchFamily="34" charset="0"/>
              </a:rPr>
              <a:t>Note:  informative Annex B for possible evaluation methods</a:t>
            </a:r>
          </a:p>
          <a:p>
            <a:pPr lvl="1" eaLnBrk="1" hangingPunct="1"/>
            <a:r>
              <a:rPr lang="en-US" dirty="0" smtClean="0">
                <a:latin typeface="Arial Black" pitchFamily="34" charset="0"/>
              </a:rPr>
              <a:t>Informative Annex C provides an example of a process flow for determining and maintaining competence using the methods in Annex B</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p:spPr>
        <p:txBody>
          <a:bodyPr/>
          <a:lstStyle/>
          <a:p>
            <a:fld id="{3294892F-95C8-4C2B-9A27-3604D57E2915}" type="slidenum">
              <a:rPr lang="en-US" smtClean="0"/>
              <a:pPr/>
              <a:t>14</a:t>
            </a:fld>
            <a:endParaRPr lang="en-US" smtClean="0"/>
          </a:p>
        </p:txBody>
      </p:sp>
      <p:sp>
        <p:nvSpPr>
          <p:cNvPr id="5325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14340" name="Rectangle 3"/>
          <p:cNvSpPr>
            <a:spLocks noGrp="1" noChangeArrowheads="1"/>
          </p:cNvSpPr>
          <p:nvPr>
            <p:ph type="body" idx="1"/>
          </p:nvPr>
        </p:nvSpPr>
        <p:spPr/>
        <p:txBody>
          <a:bodyPr/>
          <a:lstStyle/>
          <a:p>
            <a:pPr eaLnBrk="1" hangingPunct="1">
              <a:buFont typeface="Wingdings" pitchFamily="2" charset="2"/>
              <a:buNone/>
            </a:pPr>
            <a:r>
              <a:rPr lang="en-US" dirty="0" smtClean="0">
                <a:latin typeface="Arial Black" pitchFamily="34" charset="0"/>
              </a:rPr>
              <a:t>Informative Annex B—Possible Evaluation Methods</a:t>
            </a:r>
          </a:p>
          <a:p>
            <a:pPr lvl="1" eaLnBrk="1" hangingPunct="1"/>
            <a:r>
              <a:rPr lang="en-US" dirty="0" smtClean="0">
                <a:latin typeface="Arial Black" pitchFamily="34" charset="0"/>
              </a:rPr>
              <a:t>Review of records</a:t>
            </a:r>
          </a:p>
          <a:p>
            <a:pPr lvl="1" eaLnBrk="1" hangingPunct="1"/>
            <a:r>
              <a:rPr lang="en-US" dirty="0" smtClean="0">
                <a:latin typeface="Arial Black" pitchFamily="34" charset="0"/>
              </a:rPr>
              <a:t>Feedback</a:t>
            </a:r>
          </a:p>
          <a:p>
            <a:pPr lvl="1" eaLnBrk="1" hangingPunct="1"/>
            <a:r>
              <a:rPr lang="en-US" dirty="0" smtClean="0">
                <a:latin typeface="Arial Black" pitchFamily="34" charset="0"/>
              </a:rPr>
              <a:t>Interviews</a:t>
            </a:r>
          </a:p>
          <a:p>
            <a:pPr lvl="1" eaLnBrk="1" hangingPunct="1"/>
            <a:r>
              <a:rPr lang="en-US" dirty="0" smtClean="0">
                <a:latin typeface="Arial Black" pitchFamily="34" charset="0"/>
              </a:rPr>
              <a:t>Observations</a:t>
            </a:r>
          </a:p>
          <a:p>
            <a:pPr lvl="1" eaLnBrk="1" hangingPunct="1"/>
            <a:r>
              <a:rPr lang="en-US" dirty="0" smtClean="0">
                <a:latin typeface="Arial Black" pitchFamily="34" charset="0"/>
              </a:rPr>
              <a:t>Examinations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p:spPr>
        <p:txBody>
          <a:bodyPr/>
          <a:lstStyle/>
          <a:p>
            <a:fld id="{80889F81-538F-4EF1-8486-A83B81098EA9}" type="slidenum">
              <a:rPr lang="en-US" smtClean="0"/>
              <a:pPr/>
              <a:t>15</a:t>
            </a:fld>
            <a:endParaRPr lang="en-US" smtClean="0"/>
          </a:p>
        </p:txBody>
      </p:sp>
      <p:sp>
        <p:nvSpPr>
          <p:cNvPr id="6349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18436" name="Rectangle 3"/>
          <p:cNvSpPr>
            <a:spLocks noGrp="1" noChangeArrowheads="1"/>
          </p:cNvSpPr>
          <p:nvPr>
            <p:ph type="body" idx="1"/>
          </p:nvPr>
        </p:nvSpPr>
        <p:spPr/>
        <p:txBody>
          <a:bodyPr/>
          <a:lstStyle/>
          <a:p>
            <a:pPr>
              <a:buNone/>
            </a:pPr>
            <a:r>
              <a:rPr lang="en-US" dirty="0" smtClean="0">
                <a:latin typeface="Arial Black" pitchFamily="34" charset="0"/>
              </a:rPr>
              <a:t>7.2.4 CB shall have defined processes for</a:t>
            </a:r>
          </a:p>
          <a:p>
            <a:pPr lvl="1"/>
            <a:r>
              <a:rPr lang="en-US" dirty="0" smtClean="0">
                <a:latin typeface="Arial Black" pitchFamily="34" charset="0"/>
              </a:rPr>
              <a:t>selecting, training, and authorizing auditors and experts</a:t>
            </a:r>
          </a:p>
          <a:p>
            <a:pPr lvl="1"/>
            <a:r>
              <a:rPr lang="en-US" dirty="0" smtClean="0">
                <a:latin typeface="Arial Black" pitchFamily="34" charset="0"/>
              </a:rPr>
              <a:t>initial competence evaluation shall include observing an on-site audit—by a competent evaluator</a:t>
            </a:r>
          </a:p>
          <a:p>
            <a:pPr lvl="1" eaLnBrk="1" hangingPunct="1"/>
            <a:r>
              <a:rPr lang="en-US" dirty="0" smtClean="0">
                <a:latin typeface="Arial Black" pitchFamily="34" charset="0"/>
              </a:rPr>
              <a:t>Deleted “applicable personal attributes” </a:t>
            </a:r>
          </a:p>
          <a:p>
            <a:pPr lvl="1" eaLnBrk="1" hangingPunct="1"/>
            <a:r>
              <a:rPr lang="en-US" dirty="0" smtClean="0">
                <a:latin typeface="Arial Black" pitchFamily="34" charset="0"/>
              </a:rPr>
              <a:t>Added a note referring to Annex D for desired personal behaviors instead of required personal attributes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p:spPr>
        <p:txBody>
          <a:bodyPr/>
          <a:lstStyle/>
          <a:p>
            <a:fld id="{80889F81-538F-4EF1-8486-A83B81098EA9}" type="slidenum">
              <a:rPr lang="en-US" smtClean="0"/>
              <a:pPr/>
              <a:t>16</a:t>
            </a:fld>
            <a:endParaRPr lang="en-US" smtClean="0"/>
          </a:p>
        </p:txBody>
      </p:sp>
      <p:sp>
        <p:nvSpPr>
          <p:cNvPr id="6349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18436" name="Rectangle 3"/>
          <p:cNvSpPr>
            <a:spLocks noGrp="1" noChangeArrowheads="1"/>
          </p:cNvSpPr>
          <p:nvPr>
            <p:ph type="body" idx="1"/>
          </p:nvPr>
        </p:nvSpPr>
        <p:spPr/>
        <p:txBody>
          <a:bodyPr/>
          <a:lstStyle/>
          <a:p>
            <a:pPr>
              <a:buNone/>
            </a:pPr>
            <a:r>
              <a:rPr lang="en-US" dirty="0" smtClean="0">
                <a:latin typeface="Arial Black" pitchFamily="34" charset="0"/>
              </a:rPr>
              <a:t>Informative Annex D—Desired personal behaviors</a:t>
            </a:r>
          </a:p>
          <a:p>
            <a:pPr lvl="1"/>
            <a:r>
              <a:rPr lang="en-US" dirty="0" smtClean="0">
                <a:latin typeface="Arial Black" pitchFamily="34" charset="0"/>
              </a:rPr>
              <a:t>Ethical</a:t>
            </a:r>
          </a:p>
          <a:p>
            <a:pPr lvl="1"/>
            <a:r>
              <a:rPr lang="en-US" dirty="0" smtClean="0">
                <a:latin typeface="Arial Black" pitchFamily="34" charset="0"/>
              </a:rPr>
              <a:t>Open-minded</a:t>
            </a:r>
          </a:p>
          <a:p>
            <a:pPr lvl="1"/>
            <a:r>
              <a:rPr lang="en-US" dirty="0" smtClean="0">
                <a:latin typeface="Arial Black" pitchFamily="34" charset="0"/>
              </a:rPr>
              <a:t>Diplomatic</a:t>
            </a:r>
          </a:p>
          <a:p>
            <a:pPr lvl="1"/>
            <a:r>
              <a:rPr lang="en-US" dirty="0" smtClean="0">
                <a:latin typeface="Arial Black" pitchFamily="34" charset="0"/>
              </a:rPr>
              <a:t>Collaborative</a:t>
            </a:r>
          </a:p>
          <a:p>
            <a:pPr lvl="1"/>
            <a:r>
              <a:rPr lang="en-US" dirty="0" smtClean="0">
                <a:latin typeface="Arial Black" pitchFamily="34" charset="0"/>
              </a:rPr>
              <a:t>Observant</a:t>
            </a:r>
          </a:p>
          <a:p>
            <a:pPr lvl="1"/>
            <a:r>
              <a:rPr lang="en-US" dirty="0" smtClean="0">
                <a:latin typeface="Arial Black" pitchFamily="34" charset="0"/>
              </a:rPr>
              <a:t>Perceptive</a:t>
            </a:r>
          </a:p>
          <a:p>
            <a:pPr lvl="1"/>
            <a:r>
              <a:rPr lang="en-US" dirty="0" smtClean="0">
                <a:latin typeface="Arial Black" pitchFamily="34" charset="0"/>
              </a:rPr>
              <a:t>Versatile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p:spPr>
        <p:txBody>
          <a:bodyPr/>
          <a:lstStyle/>
          <a:p>
            <a:fld id="{80889F81-538F-4EF1-8486-A83B81098EA9}" type="slidenum">
              <a:rPr lang="en-US" smtClean="0"/>
              <a:pPr/>
              <a:t>17</a:t>
            </a:fld>
            <a:endParaRPr lang="en-US" smtClean="0"/>
          </a:p>
        </p:txBody>
      </p:sp>
      <p:sp>
        <p:nvSpPr>
          <p:cNvPr id="6349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18436" name="Rectangle 3"/>
          <p:cNvSpPr>
            <a:spLocks noGrp="1" noChangeArrowheads="1"/>
          </p:cNvSpPr>
          <p:nvPr>
            <p:ph type="body" idx="1"/>
          </p:nvPr>
        </p:nvSpPr>
        <p:spPr/>
        <p:txBody>
          <a:bodyPr/>
          <a:lstStyle/>
          <a:p>
            <a:pPr>
              <a:buNone/>
            </a:pPr>
            <a:r>
              <a:rPr lang="en-US" dirty="0" smtClean="0">
                <a:latin typeface="Arial Black" pitchFamily="34" charset="0"/>
              </a:rPr>
              <a:t>Informative Annex D—Desired personal behaviors</a:t>
            </a:r>
          </a:p>
          <a:p>
            <a:pPr lvl="1"/>
            <a:r>
              <a:rPr lang="en-US" dirty="0" smtClean="0">
                <a:latin typeface="Arial Black" pitchFamily="34" charset="0"/>
              </a:rPr>
              <a:t>Tenacious</a:t>
            </a:r>
          </a:p>
          <a:p>
            <a:pPr lvl="1"/>
            <a:r>
              <a:rPr lang="en-US" dirty="0" smtClean="0">
                <a:latin typeface="Arial Black" pitchFamily="34" charset="0"/>
              </a:rPr>
              <a:t>Decisive</a:t>
            </a:r>
          </a:p>
          <a:p>
            <a:pPr lvl="1"/>
            <a:r>
              <a:rPr lang="en-US" dirty="0" smtClean="0">
                <a:latin typeface="Arial Black" pitchFamily="34" charset="0"/>
              </a:rPr>
              <a:t>Self-reliant</a:t>
            </a:r>
          </a:p>
          <a:p>
            <a:pPr lvl="1"/>
            <a:r>
              <a:rPr lang="en-US" dirty="0" smtClean="0">
                <a:latin typeface="Arial Black" pitchFamily="34" charset="0"/>
              </a:rPr>
              <a:t>Professional</a:t>
            </a:r>
          </a:p>
          <a:p>
            <a:pPr lvl="1"/>
            <a:r>
              <a:rPr lang="en-US" dirty="0" smtClean="0">
                <a:latin typeface="Arial Black" pitchFamily="34" charset="0"/>
              </a:rPr>
              <a:t>Morally courageous</a:t>
            </a:r>
          </a:p>
          <a:p>
            <a:pPr lvl="1"/>
            <a:r>
              <a:rPr lang="en-US" dirty="0" smtClean="0">
                <a:latin typeface="Arial Black" pitchFamily="34" charset="0"/>
              </a:rPr>
              <a:t>Organized </a:t>
            </a:r>
          </a:p>
          <a:p>
            <a:pPr lvl="1"/>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p:spPr>
        <p:txBody>
          <a:bodyPr/>
          <a:lstStyle/>
          <a:p>
            <a:fld id="{80889F81-538F-4EF1-8486-A83B81098EA9}" type="slidenum">
              <a:rPr lang="en-US" smtClean="0"/>
              <a:pPr/>
              <a:t>18</a:t>
            </a:fld>
            <a:endParaRPr lang="en-US" smtClean="0"/>
          </a:p>
        </p:txBody>
      </p:sp>
      <p:sp>
        <p:nvSpPr>
          <p:cNvPr id="6349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18436" name="Rectangle 3"/>
          <p:cNvSpPr>
            <a:spLocks noGrp="1" noChangeArrowheads="1"/>
          </p:cNvSpPr>
          <p:nvPr>
            <p:ph type="body" idx="1"/>
          </p:nvPr>
        </p:nvSpPr>
        <p:spPr/>
        <p:txBody>
          <a:bodyPr>
            <a:normAutofit lnSpcReduction="10000"/>
          </a:bodyPr>
          <a:lstStyle/>
          <a:p>
            <a:pPr>
              <a:buNone/>
            </a:pPr>
            <a:r>
              <a:rPr lang="en-US" b="1" dirty="0" smtClean="0">
                <a:solidFill>
                  <a:srgbClr val="FFFF00"/>
                </a:solidFill>
                <a:latin typeface="Arial Black" pitchFamily="34" charset="0"/>
              </a:rPr>
              <a:t>7.2.5 </a:t>
            </a:r>
            <a:r>
              <a:rPr lang="en-US" dirty="0" smtClean="0">
                <a:solidFill>
                  <a:srgbClr val="FFFF00"/>
                </a:solidFill>
                <a:latin typeface="Arial Black" pitchFamily="34" charset="0"/>
              </a:rPr>
              <a:t>The certification body shall have a process to achieve and demonstrate effective auditing, including the use of auditors and audit team leaders possessing generic auditing skills and knowledge, as well as skills</a:t>
            </a:r>
            <a:r>
              <a:rPr lang="en-US" b="1" dirty="0" smtClean="0">
                <a:solidFill>
                  <a:srgbClr val="FFFF00"/>
                </a:solidFill>
                <a:latin typeface="Arial Black" pitchFamily="34" charset="0"/>
              </a:rPr>
              <a:t> </a:t>
            </a:r>
            <a:r>
              <a:rPr lang="en-US" dirty="0" smtClean="0">
                <a:solidFill>
                  <a:srgbClr val="FFFF00"/>
                </a:solidFill>
                <a:latin typeface="Arial Black" pitchFamily="34" charset="0"/>
              </a:rPr>
              <a:t>and knowledge appropriate for auditing in specific technical areas. </a:t>
            </a:r>
            <a:r>
              <a:rPr lang="en-US" strike="sngStrike" dirty="0" smtClean="0">
                <a:solidFill>
                  <a:srgbClr val="FFFF00"/>
                </a:solidFill>
                <a:latin typeface="Arial Black" pitchFamily="34" charset="0"/>
              </a:rPr>
              <a:t>This process shall be defined in documented requirements drawn up in accordance with the relevant guidance provided in ISO 19011.</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p:spPr>
        <p:txBody>
          <a:bodyPr/>
          <a:lstStyle/>
          <a:p>
            <a:fld id="{80889F81-538F-4EF1-8486-A83B81098EA9}" type="slidenum">
              <a:rPr lang="en-US" smtClean="0"/>
              <a:pPr/>
              <a:t>19</a:t>
            </a:fld>
            <a:endParaRPr lang="en-US" smtClean="0"/>
          </a:p>
        </p:txBody>
      </p:sp>
      <p:sp>
        <p:nvSpPr>
          <p:cNvPr id="6349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18436" name="Rectangle 3"/>
          <p:cNvSpPr>
            <a:spLocks noGrp="1" noChangeArrowheads="1"/>
          </p:cNvSpPr>
          <p:nvPr>
            <p:ph type="body" idx="1"/>
          </p:nvPr>
        </p:nvSpPr>
        <p:spPr/>
        <p:txBody>
          <a:bodyPr>
            <a:normAutofit fontScale="92500" lnSpcReduction="10000"/>
          </a:bodyPr>
          <a:lstStyle/>
          <a:p>
            <a:pPr>
              <a:buNone/>
            </a:pPr>
            <a:r>
              <a:rPr lang="en-US" dirty="0" smtClean="0">
                <a:solidFill>
                  <a:srgbClr val="FFFF00"/>
                </a:solidFill>
                <a:latin typeface="Arial Black" pitchFamily="34" charset="0"/>
              </a:rPr>
              <a:t>7.2.11 The documented monitoring procedures for auditors shall include a combination of on-site observation, review of audit reports and feedback from clients or from the market and shall be defined in documented requirements </a:t>
            </a:r>
            <a:r>
              <a:rPr lang="en-US" strike="sngStrike" dirty="0" smtClean="0">
                <a:solidFill>
                  <a:srgbClr val="FFFF00"/>
                </a:solidFill>
                <a:latin typeface="Arial Black" pitchFamily="34" charset="0"/>
              </a:rPr>
              <a:t>drawn up in accordance with the relevant guidance provided in ISO 19011</a:t>
            </a:r>
            <a:r>
              <a:rPr lang="en-US" dirty="0" smtClean="0">
                <a:solidFill>
                  <a:srgbClr val="FFFF00"/>
                </a:solidFill>
                <a:latin typeface="Arial Black" pitchFamily="34" charset="0"/>
              </a:rPr>
              <a:t>. This monitoring shall be designed in such a way as to minimize disturbance to the normal processes of certification, especially from the client's viewpoint.</a:t>
            </a:r>
            <a:endParaRPr lang="en-US" strike="sngStrike" dirty="0" smtClean="0">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C5FD85B8-A8FD-4EBF-A31B-EAC3BBCC5DBE}" type="slidenum">
              <a:rPr lang="en-US" smtClean="0"/>
              <a:pPr/>
              <a:t>2</a:t>
            </a:fld>
            <a:endParaRPr lang="en-US" smtClean="0"/>
          </a:p>
        </p:txBody>
      </p:sp>
      <p:sp>
        <p:nvSpPr>
          <p:cNvPr id="55298"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11268" name="Rectangle 3"/>
          <p:cNvSpPr>
            <a:spLocks noGrp="1" noChangeArrowheads="1"/>
          </p:cNvSpPr>
          <p:nvPr>
            <p:ph type="body" idx="1"/>
          </p:nvPr>
        </p:nvSpPr>
        <p:spPr/>
        <p:txBody>
          <a:bodyPr/>
          <a:lstStyle/>
          <a:p>
            <a:pPr marL="609600" indent="-609600" eaLnBrk="1" hangingPunct="1">
              <a:buFont typeface="Wingdings" pitchFamily="2" charset="2"/>
              <a:buNone/>
            </a:pPr>
            <a:r>
              <a:rPr lang="en-US" dirty="0" smtClean="0">
                <a:latin typeface="Arial Black" pitchFamily="34" charset="0"/>
              </a:rPr>
              <a:t>3	Terms and definitions</a:t>
            </a:r>
          </a:p>
          <a:p>
            <a:pPr marL="609600" indent="-609600" eaLnBrk="1" hangingPunct="1">
              <a:buFont typeface="Wingdings" pitchFamily="2" charset="2"/>
              <a:buNone/>
            </a:pPr>
            <a:r>
              <a:rPr lang="en-US" dirty="0" smtClean="0">
                <a:latin typeface="Arial Black" pitchFamily="34" charset="0"/>
              </a:rPr>
              <a:t>	3.7 competence</a:t>
            </a:r>
          </a:p>
          <a:p>
            <a:pPr marL="609600" indent="-609600" eaLnBrk="1" hangingPunct="1">
              <a:buFont typeface="Wingdings" pitchFamily="2" charset="2"/>
              <a:buNone/>
            </a:pPr>
            <a:r>
              <a:rPr lang="en-US" dirty="0" smtClean="0">
                <a:latin typeface="Arial Black" pitchFamily="34" charset="0"/>
              </a:rPr>
              <a:t>	ability to apply knowledge and skills to achieve intended results</a:t>
            </a:r>
            <a:r>
              <a:rPr lang="en-US" dirty="0" smtClean="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p:spPr>
        <p:txBody>
          <a:bodyPr/>
          <a:lstStyle/>
          <a:p>
            <a:fld id="{AA0DFCA8-9CCB-49A2-B7DA-95727223D2AB}" type="slidenum">
              <a:rPr lang="en-US" smtClean="0"/>
              <a:pPr/>
              <a:t>3</a:t>
            </a:fld>
            <a:endParaRPr lang="en-US" smtClean="0"/>
          </a:p>
        </p:txBody>
      </p:sp>
      <p:sp>
        <p:nvSpPr>
          <p:cNvPr id="55298"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14340" name="Rectangle 3"/>
          <p:cNvSpPr>
            <a:spLocks noGrp="1" noChangeArrowheads="1"/>
          </p:cNvSpPr>
          <p:nvPr>
            <p:ph type="body" idx="1"/>
          </p:nvPr>
        </p:nvSpPr>
        <p:spPr/>
        <p:txBody>
          <a:bodyPr/>
          <a:lstStyle/>
          <a:p>
            <a:pPr marL="609600" indent="-609600" eaLnBrk="1" hangingPunct="1">
              <a:buFont typeface="Wingdings" pitchFamily="2" charset="2"/>
              <a:buNone/>
            </a:pPr>
            <a:r>
              <a:rPr lang="en-US" dirty="0" smtClean="0">
                <a:latin typeface="Arial Black" pitchFamily="34" charset="0"/>
              </a:rPr>
              <a:t>3	Terms and definitions</a:t>
            </a:r>
          </a:p>
          <a:p>
            <a:pPr marL="609600" indent="-609600" eaLnBrk="1" hangingPunct="1">
              <a:buFont typeface="Wingdings" pitchFamily="2" charset="2"/>
              <a:buNone/>
            </a:pPr>
            <a:r>
              <a:rPr lang="en-US" dirty="0" smtClean="0">
                <a:latin typeface="Arial Black" pitchFamily="34" charset="0"/>
              </a:rPr>
              <a:t>	3.10 technical area</a:t>
            </a:r>
          </a:p>
          <a:p>
            <a:pPr marL="609600" indent="-609600" eaLnBrk="1" hangingPunct="1">
              <a:buFont typeface="Wingdings" pitchFamily="2" charset="2"/>
              <a:buNone/>
            </a:pPr>
            <a:r>
              <a:rPr lang="en-US" dirty="0" smtClean="0">
                <a:latin typeface="Arial Black" pitchFamily="34" charset="0"/>
              </a:rPr>
              <a:t>	area characterized by commonalities of processes relevant to a specific type of management system</a:t>
            </a:r>
            <a:r>
              <a:rPr lang="en-US" dirty="0" smtClean="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p:spPr>
        <p:txBody>
          <a:bodyPr/>
          <a:lstStyle/>
          <a:p>
            <a:fld id="{AA0DFCA8-9CCB-49A2-B7DA-95727223D2AB}" type="slidenum">
              <a:rPr lang="en-US" smtClean="0"/>
              <a:pPr/>
              <a:t>4</a:t>
            </a:fld>
            <a:endParaRPr lang="en-US" smtClean="0"/>
          </a:p>
        </p:txBody>
      </p:sp>
      <p:sp>
        <p:nvSpPr>
          <p:cNvPr id="55298"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14340" name="Rectangle 3"/>
          <p:cNvSpPr>
            <a:spLocks noGrp="1" noChangeArrowheads="1"/>
          </p:cNvSpPr>
          <p:nvPr>
            <p:ph type="body" idx="1"/>
          </p:nvPr>
        </p:nvSpPr>
        <p:spPr/>
        <p:txBody>
          <a:bodyPr/>
          <a:lstStyle/>
          <a:p>
            <a:pPr marL="609600" indent="-609600">
              <a:buNone/>
            </a:pPr>
            <a:r>
              <a:rPr lang="en-US" dirty="0" smtClean="0">
                <a:solidFill>
                  <a:srgbClr val="FFFF00"/>
                </a:solidFill>
                <a:latin typeface="Arial Black" pitchFamily="34" charset="0"/>
              </a:rPr>
              <a:t>4 	Principles</a:t>
            </a:r>
          </a:p>
          <a:p>
            <a:pPr>
              <a:buNone/>
            </a:pPr>
            <a:r>
              <a:rPr lang="en-US" dirty="0" smtClean="0">
                <a:solidFill>
                  <a:srgbClr val="FFFF00"/>
                </a:solidFill>
                <a:latin typeface="Arial Black" pitchFamily="34" charset="0"/>
              </a:rPr>
              <a:t>	4.3 Competence</a:t>
            </a:r>
          </a:p>
          <a:p>
            <a:pPr>
              <a:buNone/>
            </a:pPr>
            <a:r>
              <a:rPr lang="en-US" dirty="0" smtClean="0">
                <a:solidFill>
                  <a:srgbClr val="FFFF00"/>
                </a:solidFill>
                <a:latin typeface="Arial Black" pitchFamily="34" charset="0"/>
              </a:rPr>
              <a:t>	Competence of the personnel supported by the management system of the certification body is necessary to deliver certification that provides confidence. </a:t>
            </a:r>
            <a:r>
              <a:rPr lang="en-US" strike="sngStrike" dirty="0" smtClean="0">
                <a:solidFill>
                  <a:srgbClr val="FFFF00"/>
                </a:solidFill>
                <a:latin typeface="Arial Black" pitchFamily="34" charset="0"/>
              </a:rPr>
              <a:t>Competence is the demonstrated ability to apply knowledge and skills.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AFEBE4FA-402B-4262-91BD-EDF1BEDE4D65}" type="slidenum">
              <a:rPr lang="en-US" smtClean="0"/>
              <a:pPr/>
              <a:t>5</a:t>
            </a:fld>
            <a:endParaRPr lang="en-US" smtClean="0"/>
          </a:p>
        </p:txBody>
      </p:sp>
      <p:sp>
        <p:nvSpPr>
          <p:cNvPr id="5325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6148" name="Rectangle 3"/>
          <p:cNvSpPr>
            <a:spLocks noGrp="1" noChangeArrowheads="1"/>
          </p:cNvSpPr>
          <p:nvPr>
            <p:ph type="body" idx="1"/>
          </p:nvPr>
        </p:nvSpPr>
        <p:spPr/>
        <p:txBody>
          <a:bodyPr/>
          <a:lstStyle/>
          <a:p>
            <a:pPr eaLnBrk="1" hangingPunct="1">
              <a:buFont typeface="Wingdings" pitchFamily="2" charset="2"/>
              <a:buNone/>
            </a:pPr>
            <a:r>
              <a:rPr lang="en-US" dirty="0" smtClean="0">
                <a:latin typeface="Arial Black" pitchFamily="34" charset="0"/>
              </a:rPr>
              <a:t>7.1.2 Determination of competence criteria</a:t>
            </a:r>
          </a:p>
          <a:p>
            <a:pPr lvl="1" eaLnBrk="1" hangingPunct="1"/>
            <a:r>
              <a:rPr lang="en-US" dirty="0" smtClean="0">
                <a:latin typeface="Arial Black" pitchFamily="34" charset="0"/>
              </a:rPr>
              <a:t>CB shall have a documented process for determining competence criteria</a:t>
            </a:r>
          </a:p>
          <a:p>
            <a:pPr lvl="1" eaLnBrk="1" hangingPunct="1"/>
            <a:r>
              <a:rPr lang="en-US" dirty="0" smtClean="0">
                <a:latin typeface="Arial Black" pitchFamily="34" charset="0"/>
              </a:rPr>
              <a:t>Competence criteria shall be determined for</a:t>
            </a:r>
          </a:p>
          <a:p>
            <a:pPr lvl="2" eaLnBrk="1" hangingPunct="1"/>
            <a:r>
              <a:rPr lang="en-US" dirty="0" smtClean="0">
                <a:latin typeface="Arial Black" pitchFamily="34" charset="0"/>
              </a:rPr>
              <a:t>Each type of management system standard</a:t>
            </a:r>
          </a:p>
          <a:p>
            <a:pPr lvl="2" eaLnBrk="1" hangingPunct="1"/>
            <a:r>
              <a:rPr lang="en-US" dirty="0" smtClean="0">
                <a:latin typeface="Arial Black" pitchFamily="34" charset="0"/>
              </a:rPr>
              <a:t>Each technical area</a:t>
            </a:r>
          </a:p>
          <a:p>
            <a:pPr lvl="2" eaLnBrk="1" hangingPunct="1"/>
            <a:r>
              <a:rPr lang="en-US" dirty="0" smtClean="0">
                <a:latin typeface="Arial Black" pitchFamily="34" charset="0"/>
              </a:rPr>
              <a:t>For each function in the certification process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p>
            <a:fld id="{417BFC08-AB25-4937-9DE2-FFB275C46485}" type="slidenum">
              <a:rPr lang="en-US" smtClean="0"/>
              <a:pPr/>
              <a:t>6</a:t>
            </a:fld>
            <a:endParaRPr lang="en-US" smtClean="0"/>
          </a:p>
        </p:txBody>
      </p:sp>
      <p:sp>
        <p:nvSpPr>
          <p:cNvPr id="5325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7172" name="Rectangle 3"/>
          <p:cNvSpPr>
            <a:spLocks noGrp="1" noChangeArrowheads="1"/>
          </p:cNvSpPr>
          <p:nvPr>
            <p:ph type="body" idx="1"/>
          </p:nvPr>
        </p:nvSpPr>
        <p:spPr/>
        <p:txBody>
          <a:bodyPr/>
          <a:lstStyle/>
          <a:p>
            <a:pPr eaLnBrk="1" hangingPunct="1">
              <a:buFont typeface="Wingdings" pitchFamily="2" charset="2"/>
              <a:buNone/>
            </a:pPr>
            <a:r>
              <a:rPr lang="en-US" dirty="0" smtClean="0">
                <a:latin typeface="Arial Black" pitchFamily="34" charset="0"/>
              </a:rPr>
              <a:t>7.1.2 Determination of competence criteria</a:t>
            </a:r>
          </a:p>
          <a:p>
            <a:pPr lvl="1" eaLnBrk="1" hangingPunct="1"/>
            <a:r>
              <a:rPr lang="en-US" dirty="0" smtClean="0">
                <a:latin typeface="Arial Black" pitchFamily="34" charset="0"/>
              </a:rPr>
              <a:t>Output shall be documented criteria of required knowledge and skills to achieve intended results</a:t>
            </a:r>
          </a:p>
          <a:p>
            <a:pPr lvl="1" eaLnBrk="1" hangingPunct="1"/>
            <a:r>
              <a:rPr lang="en-US" dirty="0" smtClean="0">
                <a:latin typeface="Arial Black" pitchFamily="34" charset="0"/>
              </a:rPr>
              <a:t>Normative annex A specifies types of knowledge a skills a CB shall define for specific functions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457200"/>
          </a:xfrm>
        </p:spPr>
        <p:txBody>
          <a:bodyPr>
            <a:normAutofit fontScale="90000"/>
          </a:bodyPr>
          <a:lstStyle/>
          <a:p>
            <a:pPr>
              <a:defRPr/>
            </a:pPr>
            <a:r>
              <a:rPr lang="en-US" dirty="0" smtClean="0">
                <a:latin typeface="Arial Black" pitchFamily="34" charset="0"/>
              </a:rPr>
              <a:t>Normative Annex A</a:t>
            </a:r>
            <a:endParaRPr lang="en-US" dirty="0">
              <a:latin typeface="Arial Black" pitchFamily="34" charset="0"/>
            </a:endParaRPr>
          </a:p>
        </p:txBody>
      </p:sp>
      <p:graphicFrame>
        <p:nvGraphicFramePr>
          <p:cNvPr id="5" name="Content Placeholder 4"/>
          <p:cNvGraphicFramePr>
            <a:graphicFrameLocks noGrp="1"/>
          </p:cNvGraphicFramePr>
          <p:nvPr>
            <p:ph idx="1"/>
          </p:nvPr>
        </p:nvGraphicFramePr>
        <p:xfrm>
          <a:off x="685800" y="1066800"/>
          <a:ext cx="7772400" cy="5251062"/>
        </p:xfrm>
        <a:graphic>
          <a:graphicData uri="http://schemas.openxmlformats.org/drawingml/2006/table">
            <a:tbl>
              <a:tblPr firstRow="1" bandRow="1">
                <a:tableStyleId>{21E4AEA4-8DFA-4A89-87EB-49C32662AFE0}</a:tableStyleId>
              </a:tblPr>
              <a:tblGrid>
                <a:gridCol w="2819400"/>
                <a:gridCol w="1676400"/>
                <a:gridCol w="1295400"/>
                <a:gridCol w="762000"/>
                <a:gridCol w="1219200"/>
              </a:tblGrid>
              <a:tr h="1676400">
                <a:tc>
                  <a:txBody>
                    <a:bodyPr/>
                    <a:lstStyle/>
                    <a:p>
                      <a:pPr marL="0" marR="0" algn="just">
                        <a:lnSpc>
                          <a:spcPts val="1150"/>
                        </a:lnSpc>
                        <a:spcBef>
                          <a:spcPts val="0"/>
                        </a:spcBef>
                        <a:spcAft>
                          <a:spcPts val="0"/>
                        </a:spcAft>
                      </a:pPr>
                      <a:endParaRPr lang="en-US" sz="1200" dirty="0"/>
                    </a:p>
                    <a:p>
                      <a:pPr marL="0" marR="0" algn="r">
                        <a:lnSpc>
                          <a:spcPts val="1150"/>
                        </a:lnSpc>
                        <a:spcBef>
                          <a:spcPts val="0"/>
                        </a:spcBef>
                        <a:spcAft>
                          <a:spcPts val="0"/>
                        </a:spcAft>
                      </a:pPr>
                      <a:r>
                        <a:rPr lang="en-GB" sz="1200" dirty="0"/>
                        <a:t>Certification </a:t>
                      </a:r>
                      <a:r>
                        <a:rPr lang="en-GB" sz="1200" dirty="0" smtClean="0"/>
                        <a:t>functions</a:t>
                      </a:r>
                    </a:p>
                    <a:p>
                      <a:pPr marL="0" marR="0" algn="r">
                        <a:lnSpc>
                          <a:spcPts val="1150"/>
                        </a:lnSpc>
                        <a:spcBef>
                          <a:spcPts val="0"/>
                        </a:spcBef>
                        <a:spcAft>
                          <a:spcPts val="0"/>
                        </a:spcAft>
                      </a:pPr>
                      <a:endParaRPr lang="en-GB" sz="1200" dirty="0" smtClean="0"/>
                    </a:p>
                    <a:p>
                      <a:pPr marL="0" marR="0" algn="r">
                        <a:lnSpc>
                          <a:spcPts val="1150"/>
                        </a:lnSpc>
                        <a:spcBef>
                          <a:spcPts val="0"/>
                        </a:spcBef>
                        <a:spcAft>
                          <a:spcPts val="0"/>
                        </a:spcAft>
                      </a:pPr>
                      <a:endParaRPr lang="en-US" sz="1200" dirty="0"/>
                    </a:p>
                    <a:p>
                      <a:pPr marL="0" marR="0" algn="l">
                        <a:lnSpc>
                          <a:spcPts val="1150"/>
                        </a:lnSpc>
                        <a:spcBef>
                          <a:spcPts val="0"/>
                        </a:spcBef>
                        <a:spcAft>
                          <a:spcPts val="0"/>
                        </a:spcAft>
                      </a:pPr>
                      <a:r>
                        <a:rPr lang="en-GB" sz="1200" dirty="0"/>
                        <a:t>knowledge </a:t>
                      </a:r>
                      <a:endParaRPr lang="en-US" sz="1200" dirty="0"/>
                    </a:p>
                    <a:p>
                      <a:pPr marL="0" marR="0" algn="l">
                        <a:lnSpc>
                          <a:spcPts val="1150"/>
                        </a:lnSpc>
                        <a:spcBef>
                          <a:spcPts val="0"/>
                        </a:spcBef>
                        <a:spcAft>
                          <a:spcPts val="0"/>
                        </a:spcAft>
                      </a:pPr>
                      <a:r>
                        <a:rPr lang="en-GB" sz="1200" dirty="0"/>
                        <a:t>and </a:t>
                      </a:r>
                      <a:r>
                        <a:rPr lang="en-GB" sz="1200" dirty="0" smtClean="0"/>
                        <a:t>skills</a:t>
                      </a:r>
                    </a:p>
                    <a:p>
                      <a:pPr marL="0" marR="0" algn="l">
                        <a:lnSpc>
                          <a:spcPts val="1150"/>
                        </a:lnSpc>
                        <a:spcBef>
                          <a:spcPts val="0"/>
                        </a:spcBef>
                        <a:spcAft>
                          <a:spcPts val="0"/>
                        </a:spcAft>
                      </a:pPr>
                      <a:endParaRPr lang="en-GB" sz="1200" dirty="0" smtClean="0">
                        <a:latin typeface="Arial"/>
                        <a:ea typeface="MS Mincho"/>
                        <a:cs typeface="Times New Roman"/>
                      </a:endParaRPr>
                    </a:p>
                    <a:p>
                      <a:pPr marL="0" marR="0" algn="l">
                        <a:lnSpc>
                          <a:spcPts val="1150"/>
                        </a:lnSpc>
                        <a:spcBef>
                          <a:spcPts val="0"/>
                        </a:spcBef>
                        <a:spcAft>
                          <a:spcPts val="0"/>
                        </a:spcAft>
                      </a:pPr>
                      <a:endParaRPr lang="en-US" sz="1200" dirty="0">
                        <a:latin typeface="Arial"/>
                        <a:ea typeface="MS Mincho"/>
                        <a:cs typeface="Times New Roman"/>
                      </a:endParaRPr>
                    </a:p>
                  </a:txBody>
                  <a:tcPr marL="68580" marR="68580" marT="0" marB="0" anchor="b"/>
                </a:tc>
                <a:tc>
                  <a:txBody>
                    <a:bodyPr/>
                    <a:lstStyle/>
                    <a:p>
                      <a:pPr marL="0" marR="0" algn="ctr">
                        <a:lnSpc>
                          <a:spcPts val="1150"/>
                        </a:lnSpc>
                        <a:spcBef>
                          <a:spcPts val="0"/>
                        </a:spcBef>
                        <a:spcAft>
                          <a:spcPts val="0"/>
                        </a:spcAft>
                      </a:pPr>
                      <a:r>
                        <a:rPr lang="en-GB" sz="1200" dirty="0" smtClean="0"/>
                        <a:t>Conducting </a:t>
                      </a:r>
                      <a:r>
                        <a:rPr lang="en-GB" sz="1200" dirty="0"/>
                        <a:t>the application review to determine audit team competence required, to select the audit team members, and to determine the  audit time </a:t>
                      </a: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US" sz="1200" dirty="0">
                        <a:latin typeface="Arial"/>
                        <a:ea typeface="MS Mincho"/>
                        <a:cs typeface="Times New Roman"/>
                      </a:endParaRPr>
                    </a:p>
                  </a:txBody>
                  <a:tcPr marL="68580" marR="68580" marT="0" marB="0" anchor="b"/>
                </a:tc>
                <a:tc>
                  <a:txBody>
                    <a:bodyPr/>
                    <a:lstStyle/>
                    <a:p>
                      <a:pPr marL="0" marR="0" algn="ctr">
                        <a:lnSpc>
                          <a:spcPts val="1150"/>
                        </a:lnSpc>
                        <a:spcBef>
                          <a:spcPts val="0"/>
                        </a:spcBef>
                        <a:spcAft>
                          <a:spcPts val="0"/>
                        </a:spcAft>
                      </a:pPr>
                      <a:r>
                        <a:rPr lang="en-GB" sz="1200" dirty="0" smtClean="0"/>
                        <a:t>Reviewing </a:t>
                      </a:r>
                      <a:r>
                        <a:rPr lang="en-GB" sz="1200" dirty="0"/>
                        <a:t>audit reports and making certification </a:t>
                      </a:r>
                      <a:r>
                        <a:rPr lang="en-GB" sz="1200" dirty="0" smtClean="0"/>
                        <a:t>decisions</a:t>
                      </a:r>
                    </a:p>
                    <a:p>
                      <a:pPr marL="0" marR="0" algn="ctr">
                        <a:lnSpc>
                          <a:spcPts val="1150"/>
                        </a:lnSpc>
                        <a:spcBef>
                          <a:spcPts val="0"/>
                        </a:spcBef>
                        <a:spcAft>
                          <a:spcPts val="0"/>
                        </a:spcAft>
                      </a:pPr>
                      <a:endParaRPr lang="en-GB" sz="1200" dirty="0" smtClean="0">
                        <a:latin typeface="Arial"/>
                        <a:ea typeface="MS Mincho"/>
                        <a:cs typeface="Times New Roman"/>
                      </a:endParaRPr>
                    </a:p>
                    <a:p>
                      <a:pPr marL="0" marR="0" algn="ctr">
                        <a:lnSpc>
                          <a:spcPts val="1150"/>
                        </a:lnSpc>
                        <a:spcBef>
                          <a:spcPts val="0"/>
                        </a:spcBef>
                        <a:spcAft>
                          <a:spcPts val="0"/>
                        </a:spcAft>
                      </a:pPr>
                      <a:endParaRPr lang="en-US" sz="1200" dirty="0">
                        <a:latin typeface="Arial"/>
                        <a:ea typeface="MS Mincho"/>
                        <a:cs typeface="Times New Roman"/>
                      </a:endParaRPr>
                    </a:p>
                  </a:txBody>
                  <a:tcPr marL="68580" marR="68580" marT="0" marB="0" anchor="b"/>
                </a:tc>
                <a:tc>
                  <a:txBody>
                    <a:bodyPr/>
                    <a:lstStyle/>
                    <a:p>
                      <a:pPr marL="0" marR="0" algn="ctr">
                        <a:lnSpc>
                          <a:spcPts val="1150"/>
                        </a:lnSpc>
                        <a:spcBef>
                          <a:spcPts val="0"/>
                        </a:spcBef>
                        <a:spcAft>
                          <a:spcPts val="0"/>
                        </a:spcAft>
                      </a:pPr>
                      <a:r>
                        <a:rPr lang="en-GB" sz="1200" dirty="0" smtClean="0"/>
                        <a:t>Auditors</a:t>
                      </a:r>
                    </a:p>
                    <a:p>
                      <a:pPr marL="0" marR="0" algn="ctr">
                        <a:lnSpc>
                          <a:spcPts val="1150"/>
                        </a:lnSpc>
                        <a:spcBef>
                          <a:spcPts val="0"/>
                        </a:spcBef>
                        <a:spcAft>
                          <a:spcPts val="0"/>
                        </a:spcAft>
                      </a:pPr>
                      <a:endParaRPr lang="en-GB" sz="1200" dirty="0" smtClean="0">
                        <a:latin typeface="Arial"/>
                        <a:ea typeface="MS Mincho"/>
                        <a:cs typeface="Times New Roman"/>
                      </a:endParaRPr>
                    </a:p>
                    <a:p>
                      <a:pPr marL="0" marR="0" algn="ctr">
                        <a:lnSpc>
                          <a:spcPts val="1150"/>
                        </a:lnSpc>
                        <a:spcBef>
                          <a:spcPts val="0"/>
                        </a:spcBef>
                        <a:spcAft>
                          <a:spcPts val="0"/>
                        </a:spcAft>
                      </a:pPr>
                      <a:endParaRPr lang="en-GB" sz="1200" dirty="0" smtClean="0">
                        <a:latin typeface="Arial"/>
                        <a:ea typeface="MS Mincho"/>
                        <a:cs typeface="Times New Roman"/>
                      </a:endParaRPr>
                    </a:p>
                    <a:p>
                      <a:pPr marL="0" marR="0" algn="ctr">
                        <a:lnSpc>
                          <a:spcPts val="1150"/>
                        </a:lnSpc>
                        <a:spcBef>
                          <a:spcPts val="0"/>
                        </a:spcBef>
                        <a:spcAft>
                          <a:spcPts val="0"/>
                        </a:spcAft>
                      </a:pPr>
                      <a:endParaRPr lang="en-GB" sz="1200" dirty="0" smtClean="0">
                        <a:latin typeface="Arial"/>
                        <a:ea typeface="MS Mincho"/>
                        <a:cs typeface="Times New Roman"/>
                      </a:endParaRPr>
                    </a:p>
                    <a:p>
                      <a:pPr marL="0" marR="0" algn="ctr">
                        <a:lnSpc>
                          <a:spcPts val="1150"/>
                        </a:lnSpc>
                        <a:spcBef>
                          <a:spcPts val="0"/>
                        </a:spcBef>
                        <a:spcAft>
                          <a:spcPts val="0"/>
                        </a:spcAft>
                      </a:pPr>
                      <a:endParaRPr lang="en-GB" sz="1200" dirty="0" smtClean="0">
                        <a:latin typeface="Arial"/>
                        <a:ea typeface="MS Mincho"/>
                        <a:cs typeface="Times New Roman"/>
                      </a:endParaRPr>
                    </a:p>
                    <a:p>
                      <a:pPr marL="0" marR="0" algn="ctr">
                        <a:lnSpc>
                          <a:spcPts val="1150"/>
                        </a:lnSpc>
                        <a:spcBef>
                          <a:spcPts val="0"/>
                        </a:spcBef>
                        <a:spcAft>
                          <a:spcPts val="0"/>
                        </a:spcAft>
                      </a:pPr>
                      <a:endParaRPr lang="en-US" sz="1200" dirty="0">
                        <a:latin typeface="Arial"/>
                        <a:ea typeface="MS Mincho"/>
                        <a:cs typeface="Times New Roman"/>
                      </a:endParaRPr>
                    </a:p>
                  </a:txBody>
                  <a:tcPr marL="68580" marR="68580" marT="0" marB="0" anchor="b"/>
                </a:tc>
                <a:tc>
                  <a:txBody>
                    <a:bodyPr/>
                    <a:lstStyle/>
                    <a:p>
                      <a:pPr marL="0" marR="0" algn="ctr">
                        <a:lnSpc>
                          <a:spcPts val="1150"/>
                        </a:lnSpc>
                        <a:spcBef>
                          <a:spcPts val="0"/>
                        </a:spcBef>
                        <a:spcAft>
                          <a:spcPts val="0"/>
                        </a:spcAft>
                      </a:pPr>
                      <a:r>
                        <a:rPr lang="en-GB" sz="1200" dirty="0" smtClean="0"/>
                        <a:t>Leading</a:t>
                      </a:r>
                      <a:r>
                        <a:rPr lang="en-GB" sz="1200" baseline="0" dirty="0" smtClean="0"/>
                        <a:t> the a</a:t>
                      </a:r>
                      <a:r>
                        <a:rPr lang="en-GB" sz="1200" dirty="0" smtClean="0"/>
                        <a:t>udit </a:t>
                      </a:r>
                      <a:r>
                        <a:rPr lang="en-GB" sz="1200" dirty="0"/>
                        <a:t>team </a:t>
                      </a:r>
                      <a:endParaRPr lang="en-GB" sz="1200" dirty="0" smtClean="0"/>
                    </a:p>
                    <a:p>
                      <a:pPr marL="0" marR="0" algn="ctr">
                        <a:lnSpc>
                          <a:spcPts val="1150"/>
                        </a:lnSpc>
                        <a:spcBef>
                          <a:spcPts val="0"/>
                        </a:spcBef>
                        <a:spcAft>
                          <a:spcPts val="0"/>
                        </a:spcAft>
                      </a:pPr>
                      <a:endParaRPr lang="en-GB" sz="1200" dirty="0" smtClean="0">
                        <a:latin typeface="Arial"/>
                        <a:ea typeface="MS Mincho"/>
                        <a:cs typeface="Times New Roman"/>
                      </a:endParaRPr>
                    </a:p>
                    <a:p>
                      <a:pPr marL="0" marR="0" algn="ctr">
                        <a:lnSpc>
                          <a:spcPts val="1150"/>
                        </a:lnSpc>
                        <a:spcBef>
                          <a:spcPts val="0"/>
                        </a:spcBef>
                        <a:spcAft>
                          <a:spcPts val="0"/>
                        </a:spcAft>
                      </a:pPr>
                      <a:endParaRPr lang="en-GB" sz="1200" dirty="0" smtClean="0">
                        <a:latin typeface="Arial"/>
                        <a:ea typeface="MS Mincho"/>
                        <a:cs typeface="Times New Roman"/>
                      </a:endParaRPr>
                    </a:p>
                    <a:p>
                      <a:pPr marL="0" marR="0" algn="ctr">
                        <a:lnSpc>
                          <a:spcPts val="1150"/>
                        </a:lnSpc>
                        <a:spcBef>
                          <a:spcPts val="0"/>
                        </a:spcBef>
                        <a:spcAft>
                          <a:spcPts val="0"/>
                        </a:spcAft>
                      </a:pPr>
                      <a:endParaRPr lang="en-GB" sz="1200" dirty="0" smtClean="0">
                        <a:latin typeface="Arial"/>
                        <a:ea typeface="MS Mincho"/>
                        <a:cs typeface="Times New Roman"/>
                      </a:endParaRPr>
                    </a:p>
                    <a:p>
                      <a:pPr marL="0" marR="0" algn="ctr">
                        <a:lnSpc>
                          <a:spcPts val="1150"/>
                        </a:lnSpc>
                        <a:spcBef>
                          <a:spcPts val="0"/>
                        </a:spcBef>
                        <a:spcAft>
                          <a:spcPts val="0"/>
                        </a:spcAft>
                      </a:pPr>
                      <a:endParaRPr lang="en-GB" sz="1200" dirty="0" smtClean="0">
                        <a:latin typeface="Arial"/>
                        <a:ea typeface="MS Mincho"/>
                        <a:cs typeface="Times New Roman"/>
                      </a:endParaRPr>
                    </a:p>
                    <a:p>
                      <a:pPr marL="0" marR="0" algn="ctr">
                        <a:lnSpc>
                          <a:spcPts val="1150"/>
                        </a:lnSpc>
                        <a:spcBef>
                          <a:spcPts val="0"/>
                        </a:spcBef>
                        <a:spcAft>
                          <a:spcPts val="0"/>
                        </a:spcAft>
                      </a:pPr>
                      <a:endParaRPr lang="en-US" sz="1200" dirty="0">
                        <a:latin typeface="Arial"/>
                        <a:ea typeface="MS Mincho"/>
                        <a:cs typeface="Times New Roman"/>
                      </a:endParaRPr>
                    </a:p>
                  </a:txBody>
                  <a:tcPr marL="68580" marR="68580" marT="0" marB="0" anchor="b"/>
                </a:tc>
              </a:tr>
              <a:tr h="721344">
                <a:tc>
                  <a:txBody>
                    <a:bodyPr/>
                    <a:lstStyle/>
                    <a:p>
                      <a:pPr marL="0" marR="0" algn="l">
                        <a:lnSpc>
                          <a:spcPts val="1150"/>
                        </a:lnSpc>
                        <a:spcBef>
                          <a:spcPts val="0"/>
                        </a:spcBef>
                        <a:spcAft>
                          <a:spcPts val="0"/>
                        </a:spcAft>
                      </a:pPr>
                      <a:endParaRPr lang="en-GB" sz="1200" dirty="0" smtClean="0"/>
                    </a:p>
                    <a:p>
                      <a:pPr marL="0" marR="0" algn="l">
                        <a:lnSpc>
                          <a:spcPts val="1150"/>
                        </a:lnSpc>
                        <a:spcBef>
                          <a:spcPts val="0"/>
                        </a:spcBef>
                        <a:spcAft>
                          <a:spcPts val="0"/>
                        </a:spcAft>
                      </a:pPr>
                      <a:r>
                        <a:rPr lang="en-GB" sz="1200" dirty="0" smtClean="0"/>
                        <a:t>Knowledge </a:t>
                      </a:r>
                      <a:r>
                        <a:rPr lang="en-GB" sz="1200" dirty="0"/>
                        <a:t>of business </a:t>
                      </a:r>
                      <a:r>
                        <a:rPr lang="en-GB" sz="1200" dirty="0" smtClean="0"/>
                        <a:t>management</a:t>
                      </a:r>
                      <a:r>
                        <a:rPr lang="en-GB" sz="1200" baseline="0" dirty="0" smtClean="0"/>
                        <a:t> </a:t>
                      </a:r>
                      <a:r>
                        <a:rPr lang="en-GB" sz="1200" dirty="0" smtClean="0"/>
                        <a:t>practices</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latin typeface="+mn-lt"/>
                        <a:ea typeface="+mn-ea"/>
                        <a:cs typeface="+mn-cs"/>
                      </a:endParaRPr>
                    </a:p>
                    <a:p>
                      <a:pPr marL="0" marR="0" algn="ctr">
                        <a:lnSpc>
                          <a:spcPts val="1150"/>
                        </a:lnSpc>
                        <a:spcBef>
                          <a:spcPts val="0"/>
                        </a:spcBef>
                        <a:spcAft>
                          <a:spcPts val="0"/>
                        </a:spcAft>
                      </a:pPr>
                      <a:endParaRPr lang="en-GB" sz="1200" dirty="0" smtClean="0">
                        <a:latin typeface="+mn-lt"/>
                        <a:ea typeface="+mn-ea"/>
                        <a:cs typeface="+mn-cs"/>
                      </a:endParaRPr>
                    </a:p>
                    <a:p>
                      <a:pPr marL="0" marR="0" algn="ctr">
                        <a:lnSpc>
                          <a:spcPts val="1150"/>
                        </a:lnSpc>
                        <a:spcBef>
                          <a:spcPts val="0"/>
                        </a:spcBef>
                        <a:spcAft>
                          <a:spcPts val="0"/>
                        </a:spcAft>
                      </a:pPr>
                      <a:r>
                        <a:rPr lang="en-GB" sz="1200" dirty="0" smtClean="0">
                          <a:latin typeface="+mn-lt"/>
                          <a:ea typeface="+mn-ea"/>
                          <a:cs typeface="+mn-cs"/>
                        </a:rPr>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r>
              <a:tr h="721344">
                <a:tc>
                  <a:txBody>
                    <a:bodyPr/>
                    <a:lstStyle/>
                    <a:p>
                      <a:pPr marL="0" marR="0" algn="l">
                        <a:lnSpc>
                          <a:spcPts val="1150"/>
                        </a:lnSpc>
                        <a:spcBef>
                          <a:spcPts val="0"/>
                        </a:spcBef>
                        <a:spcAft>
                          <a:spcPts val="0"/>
                        </a:spcAft>
                      </a:pPr>
                      <a:r>
                        <a:rPr lang="en-GB" sz="1200" dirty="0"/>
                        <a:t> </a:t>
                      </a:r>
                      <a:endParaRPr lang="en-GB" sz="1200" dirty="0" smtClean="0"/>
                    </a:p>
                    <a:p>
                      <a:pPr marL="0" marR="0" algn="l">
                        <a:lnSpc>
                          <a:spcPts val="1150"/>
                        </a:lnSpc>
                        <a:spcBef>
                          <a:spcPts val="0"/>
                        </a:spcBef>
                        <a:spcAft>
                          <a:spcPts val="0"/>
                        </a:spcAft>
                      </a:pPr>
                      <a:r>
                        <a:rPr lang="en-GB" sz="1200" dirty="0" smtClean="0"/>
                        <a:t>Knowledge </a:t>
                      </a:r>
                      <a:r>
                        <a:rPr lang="en-GB" sz="1200" dirty="0"/>
                        <a:t>of audit principles, practices and techniques</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a:solidFill>
                          <a:srgbClr val="0000FF"/>
                        </a:solidFill>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  </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r>
              <a:tr h="961792">
                <a:tc>
                  <a:txBody>
                    <a:bodyPr/>
                    <a:lstStyle/>
                    <a:p>
                      <a:pPr marL="0" marR="0" algn="l">
                        <a:lnSpc>
                          <a:spcPts val="1150"/>
                        </a:lnSpc>
                        <a:spcBef>
                          <a:spcPts val="0"/>
                        </a:spcBef>
                        <a:spcAft>
                          <a:spcPts val="0"/>
                        </a:spcAft>
                      </a:pPr>
                      <a:endParaRPr lang="en-GB" sz="1200" dirty="0" smtClean="0"/>
                    </a:p>
                    <a:p>
                      <a:pPr marL="0" marR="0" algn="l">
                        <a:lnSpc>
                          <a:spcPts val="1150"/>
                        </a:lnSpc>
                        <a:spcBef>
                          <a:spcPts val="0"/>
                        </a:spcBef>
                        <a:spcAft>
                          <a:spcPts val="0"/>
                        </a:spcAft>
                      </a:pPr>
                      <a:endParaRPr lang="en-GB" sz="1200" dirty="0" smtClean="0"/>
                    </a:p>
                    <a:p>
                      <a:pPr marL="0" marR="0" algn="l">
                        <a:lnSpc>
                          <a:spcPts val="1150"/>
                        </a:lnSpc>
                        <a:spcBef>
                          <a:spcPts val="0"/>
                        </a:spcBef>
                        <a:spcAft>
                          <a:spcPts val="0"/>
                        </a:spcAft>
                      </a:pPr>
                      <a:r>
                        <a:rPr lang="en-GB" sz="1200" dirty="0" smtClean="0"/>
                        <a:t>Knowledge </a:t>
                      </a:r>
                      <a:r>
                        <a:rPr lang="en-GB" sz="1200" dirty="0"/>
                        <a:t>of specific management system standards/normative documents</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r>
              <a:tr h="585091">
                <a:tc>
                  <a:txBody>
                    <a:bodyPr/>
                    <a:lstStyle/>
                    <a:p>
                      <a:pPr marL="0" marR="0" algn="l">
                        <a:lnSpc>
                          <a:spcPts val="1150"/>
                        </a:lnSpc>
                        <a:spcBef>
                          <a:spcPts val="0"/>
                        </a:spcBef>
                        <a:spcAft>
                          <a:spcPts val="0"/>
                        </a:spcAft>
                      </a:pPr>
                      <a:endParaRPr lang="en-GB" sz="1200" dirty="0" smtClean="0"/>
                    </a:p>
                    <a:p>
                      <a:pPr marL="0" marR="0" algn="l">
                        <a:lnSpc>
                          <a:spcPts val="1150"/>
                        </a:lnSpc>
                        <a:spcBef>
                          <a:spcPts val="0"/>
                        </a:spcBef>
                        <a:spcAft>
                          <a:spcPts val="0"/>
                        </a:spcAft>
                      </a:pPr>
                      <a:r>
                        <a:rPr lang="en-GB" sz="1200" dirty="0" smtClean="0"/>
                        <a:t>Knowledge </a:t>
                      </a:r>
                      <a:r>
                        <a:rPr lang="en-GB" sz="1200" dirty="0"/>
                        <a:t>of certification body’s processes</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r>
              <a:tr h="585091">
                <a:tc>
                  <a:txBody>
                    <a:bodyPr/>
                    <a:lstStyle/>
                    <a:p>
                      <a:pPr marL="0" marR="0" algn="l">
                        <a:lnSpc>
                          <a:spcPts val="1150"/>
                        </a:lnSpc>
                        <a:spcBef>
                          <a:spcPts val="0"/>
                        </a:spcBef>
                        <a:spcAft>
                          <a:spcPts val="0"/>
                        </a:spcAft>
                      </a:pPr>
                      <a:endParaRPr lang="en-GB" sz="1200" dirty="0" smtClean="0"/>
                    </a:p>
                    <a:p>
                      <a:pPr marL="0" marR="0" algn="l">
                        <a:lnSpc>
                          <a:spcPts val="1150"/>
                        </a:lnSpc>
                        <a:spcBef>
                          <a:spcPts val="0"/>
                        </a:spcBef>
                        <a:spcAft>
                          <a:spcPts val="0"/>
                        </a:spcAft>
                      </a:pPr>
                      <a:r>
                        <a:rPr lang="en-GB" sz="1200" dirty="0" smtClean="0"/>
                        <a:t>Knowledge </a:t>
                      </a:r>
                      <a:r>
                        <a:rPr lang="en-GB" sz="1200" dirty="0"/>
                        <a:t>of client </a:t>
                      </a:r>
                      <a:r>
                        <a:rPr lang="en-GB" sz="1200" dirty="0" smtClean="0"/>
                        <a:t>business</a:t>
                      </a:r>
                      <a:r>
                        <a:rPr lang="en-GB" sz="1200" baseline="0" dirty="0" smtClean="0"/>
                        <a:t> sector</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r>
            </a:tbl>
          </a:graphicData>
        </a:graphic>
      </p:graphicFrame>
      <p:sp>
        <p:nvSpPr>
          <p:cNvPr id="8239" name="Slide Number Placeholder 3"/>
          <p:cNvSpPr>
            <a:spLocks noGrp="1"/>
          </p:cNvSpPr>
          <p:nvPr>
            <p:ph type="sldNum" sz="quarter" idx="12"/>
          </p:nvPr>
        </p:nvSpPr>
        <p:spPr>
          <a:noFill/>
        </p:spPr>
        <p:txBody>
          <a:bodyPr/>
          <a:lstStyle/>
          <a:p>
            <a:fld id="{95FF9B05-E2CC-4A0A-A274-74A775465E36}" type="slidenum">
              <a:rPr lang="en-US" smtClean="0"/>
              <a:pPr/>
              <a:t>7</a:t>
            </a:fld>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p:spPr>
        <p:txBody>
          <a:bodyPr/>
          <a:lstStyle/>
          <a:p>
            <a:fld id="{34D643EC-F122-447B-A353-571C246F9C71}" type="slidenum">
              <a:rPr lang="en-US" smtClean="0"/>
              <a:pPr/>
              <a:t>8</a:t>
            </a:fld>
            <a:endParaRPr lang="en-US" smtClean="0"/>
          </a:p>
        </p:txBody>
      </p:sp>
      <p:sp>
        <p:nvSpPr>
          <p:cNvPr id="5325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9220" name="Rectangle 3"/>
          <p:cNvSpPr>
            <a:spLocks noGrp="1" noChangeArrowheads="1"/>
          </p:cNvSpPr>
          <p:nvPr>
            <p:ph type="body" idx="1"/>
          </p:nvPr>
        </p:nvSpPr>
        <p:spPr/>
        <p:txBody>
          <a:bodyPr/>
          <a:lstStyle/>
          <a:p>
            <a:pPr eaLnBrk="1" hangingPunct="1">
              <a:buFont typeface="Wingdings" pitchFamily="2" charset="2"/>
              <a:buNone/>
            </a:pPr>
            <a:r>
              <a:rPr lang="en-US" dirty="0" smtClean="0">
                <a:latin typeface="Arial Black" pitchFamily="34" charset="0"/>
              </a:rPr>
              <a:t>7.1.2 Determination of competence criteria</a:t>
            </a:r>
          </a:p>
          <a:p>
            <a:pPr lvl="1" eaLnBrk="1" hangingPunct="1"/>
            <a:r>
              <a:rPr lang="en-US" dirty="0" smtClean="0">
                <a:latin typeface="Arial Black" pitchFamily="34" charset="0"/>
              </a:rPr>
              <a:t>Note elaborates on ‘technical area’ as applied to a QMS</a:t>
            </a:r>
          </a:p>
          <a:p>
            <a:pPr lvl="2" eaLnBrk="1" hangingPunct="1"/>
            <a:r>
              <a:rPr lang="en-US" dirty="0" smtClean="0">
                <a:latin typeface="Arial Black" pitchFamily="34" charset="0"/>
              </a:rPr>
              <a:t>Related to processes needed to fulfill customer expectations and regulatory requirements for an organization’s products and services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p:spPr>
        <p:txBody>
          <a:bodyPr/>
          <a:lstStyle/>
          <a:p>
            <a:fld id="{838ECAC4-0E73-43A2-9EF1-6E57F7A82BB5}" type="slidenum">
              <a:rPr lang="en-US" smtClean="0"/>
              <a:pPr/>
              <a:t>9</a:t>
            </a:fld>
            <a:endParaRPr lang="en-US" smtClean="0"/>
          </a:p>
        </p:txBody>
      </p:sp>
      <p:sp>
        <p:nvSpPr>
          <p:cNvPr id="5325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10244" name="Rectangle 3"/>
          <p:cNvSpPr>
            <a:spLocks noGrp="1" noChangeArrowheads="1"/>
          </p:cNvSpPr>
          <p:nvPr>
            <p:ph type="body" idx="1"/>
          </p:nvPr>
        </p:nvSpPr>
        <p:spPr/>
        <p:txBody>
          <a:bodyPr/>
          <a:lstStyle/>
          <a:p>
            <a:pPr eaLnBrk="1" hangingPunct="1">
              <a:buFont typeface="Wingdings" pitchFamily="2" charset="2"/>
              <a:buNone/>
            </a:pPr>
            <a:r>
              <a:rPr lang="en-US" dirty="0" smtClean="0">
                <a:latin typeface="Arial Black" pitchFamily="34" charset="0"/>
              </a:rPr>
              <a:t>7.1.2 Determination of competence criteria</a:t>
            </a:r>
          </a:p>
          <a:p>
            <a:pPr lvl="1" eaLnBrk="1" hangingPunct="1"/>
            <a:r>
              <a:rPr lang="en-US" dirty="0" smtClean="0">
                <a:latin typeface="Arial Black" pitchFamily="34" charset="0"/>
              </a:rPr>
              <a:t>Note elaborates on ‘technical area’ as applied to an EMS</a:t>
            </a:r>
          </a:p>
          <a:p>
            <a:pPr lvl="2" eaLnBrk="1" hangingPunct="1"/>
            <a:r>
              <a:rPr lang="en-US" dirty="0" smtClean="0">
                <a:latin typeface="Arial Black" pitchFamily="34" charset="0"/>
              </a:rPr>
              <a:t>Related to categories of activities, products and services related to environmental aspects affecting air, water, land, natural resources, flora, fauna and humans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140</TotalTime>
  <Words>1608</Words>
  <Application>Microsoft Office PowerPoint</Application>
  <PresentationFormat>On-screen Show (4:3)</PresentationFormat>
  <Paragraphs>233</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Apex</vt:lpstr>
      <vt:lpstr>ISO/IEC 17021:2011 Competence</vt:lpstr>
      <vt:lpstr>ISO/IEC 17021:2011 Competence</vt:lpstr>
      <vt:lpstr>ISO/IEC 17021:2011 Competence</vt:lpstr>
      <vt:lpstr>ISO/IEC 17021:2011 Competence</vt:lpstr>
      <vt:lpstr>ISO/IEC 17021:2011 Competence</vt:lpstr>
      <vt:lpstr>ISO/IEC 17021:2011 Competence</vt:lpstr>
      <vt:lpstr>Normative Annex A</vt:lpstr>
      <vt:lpstr>ISO/IEC 17021:2011 Competence</vt:lpstr>
      <vt:lpstr>ISO/IEC 17021:2011 Competence</vt:lpstr>
      <vt:lpstr>ISO/IEC 17021:2011 Competence</vt:lpstr>
      <vt:lpstr>ISO/IEC 17021:2011 Competence</vt:lpstr>
      <vt:lpstr>ISO/IEC 17021:2011 Competence</vt:lpstr>
      <vt:lpstr>ISO/IEC 17021:2011 Competence</vt:lpstr>
      <vt:lpstr>ISO/IEC 17021:2011 Competence</vt:lpstr>
      <vt:lpstr>ISO/IEC 17021:2011 Competence</vt:lpstr>
      <vt:lpstr>ISO/IEC 17021:2011 Competence</vt:lpstr>
      <vt:lpstr>ISO/IEC 17021:2011 Competence</vt:lpstr>
      <vt:lpstr>ISO/IEC 17021:2011 Competence</vt:lpstr>
      <vt:lpstr>ISO/IEC 17021:2011 Competence</vt:lpstr>
    </vt:vector>
  </TitlesOfParts>
  <Company>ANAB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ISO/IEC 17021:201X Competence</dc:title>
  <dc:creator> </dc:creator>
  <cp:lastModifiedBy> </cp:lastModifiedBy>
  <cp:revision>20</cp:revision>
  <dcterms:created xsi:type="dcterms:W3CDTF">2010-10-31T07:28:30Z</dcterms:created>
  <dcterms:modified xsi:type="dcterms:W3CDTF">2011-02-20T19:36:34Z</dcterms:modified>
</cp:coreProperties>
</file>